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2"/>
    <p:sldId id="1140" r:id="rId3"/>
    <p:sldId id="1142" r:id="rId4"/>
    <p:sldId id="1147" r:id="rId5"/>
    <p:sldId id="1143" r:id="rId6"/>
    <p:sldId id="1144" r:id="rId7"/>
    <p:sldId id="1148" r:id="rId8"/>
    <p:sldId id="1149" r:id="rId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3</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94637"/>
            <a:ext cx="11485848" cy="1130246"/>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主要讲述了通过准备一个笔记本并选择合适的阅读材料来帮助记忆英语词汇的方法。</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5" y="1052736"/>
            <a:ext cx="11485848" cy="1323219"/>
          </a:xfrm>
          <a:prstGeom prst="rect">
            <a:avLst/>
          </a:prstGeom>
        </p:spPr>
      </p:pic>
      <p:pic>
        <p:nvPicPr>
          <p:cNvPr id="4" name="语篇导航-DA.eps" descr="id:2147486413;FounderCES"/>
          <p:cNvPicPr/>
          <p:nvPr/>
        </p:nvPicPr>
        <p:blipFill>
          <a:blip r:embed="rId3"/>
          <a:stretch>
            <a:fillRect/>
          </a:stretch>
        </p:blipFill>
        <p:spPr>
          <a:xfrm>
            <a:off x="513928" y="2628563"/>
            <a:ext cx="1651000" cy="40322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66528"/>
          </a:xfrm>
        </p:spPr>
        <p:txBody>
          <a:bodyPr/>
          <a:lstStyle/>
          <a:p>
            <a:pPr hangingPunct="0">
              <a:lnSpc>
                <a:spcPct val="120000"/>
              </a:lnSpc>
              <a:spcAft>
                <a:spcPts val="0"/>
              </a:spcAft>
              <a:tabLst>
                <a:tab pos="4222115" algn="l"/>
                <a:tab pos="6862445" algn="l"/>
                <a:tab pos="7377430" algn="l"/>
                <a:tab pos="9617710" algn="l"/>
              </a:tabLst>
            </a:pP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all wish there was a magic trick to remember English words easily</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all, we can meet tons of new words while reading books, newspapers or magazines</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I’ve got a little secret that has helped me build a large English vocabulary</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词汇</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dirty="0">
              <a:solidFill>
                <a:schemeClr val="bg1"/>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204398"/>
            <a:ext cx="11485848" cy="3024802"/>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tabLst>
                <a:tab pos="4222115" algn="l"/>
                <a:tab pos="6862445" algn="l"/>
                <a:tab pos="7377430" algn="l"/>
                <a:tab pos="9617710" algn="l"/>
              </a:tabLst>
            </a:pP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many words have your remembered while reading</a:t>
            </a:r>
            <a:r>
              <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lnSpc>
                <a:spcPct val="120000"/>
              </a:lnSpc>
              <a:spcAft>
                <a:spcPts val="0"/>
              </a:spcAft>
              <a:tabLst>
                <a:tab pos="4222115" algn="l"/>
                <a:tab pos="6862445" algn="l"/>
                <a:tab pos="7377430" algn="l"/>
                <a:tab pos="9617710" algn="l"/>
              </a:tabLst>
            </a:pP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then choose a reading material you are interested in</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ask myself if I can retell the main ideas from the material with them</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Would you like to try it</a:t>
            </a:r>
            <a:r>
              <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lnSpc>
                <a:spcPct val="120000"/>
              </a:lnSpc>
              <a:spcAft>
                <a:spcPts val="0"/>
              </a:spcAft>
              <a:tabLst>
                <a:tab pos="4222115" algn="l"/>
                <a:tab pos="6862445" algn="l"/>
                <a:tab pos="7377430" algn="l"/>
                <a:tab pos="9617710" algn="l"/>
              </a:tabLst>
            </a:pP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that, you can copy those words and phrases into your notebook</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just read the words and phrases aloud as often as possible</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may sound boring</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198442" y="1604499"/>
            <a:ext cx="397866" cy="480003"/>
          </a:xfrm>
          <a:prstGeom prst="rect">
            <a:avLst/>
          </a:prstGeom>
        </p:spPr>
        <p:txBody>
          <a:bodyPr wrap="none">
            <a:spAutoFit/>
          </a:bodyPr>
          <a:lstStyle/>
          <a:p>
            <a:pPr>
              <a:lnSpc>
                <a:spcPct val="120000"/>
              </a:lnSpc>
            </a:pPr>
            <a:r>
              <a:rPr lang="en-US" altLang="zh-CN" sz="2300" dirty="0"/>
              <a:t>D</a:t>
            </a:r>
            <a:endParaRPr lang="zh-CN" altLang="en-US" sz="2300" dirty="0"/>
          </a:p>
        </p:txBody>
      </p:sp>
      <p:sp>
        <p:nvSpPr>
          <p:cNvPr id="6" name="内容占位符 1"/>
          <p:cNvSpPr txBox="1">
            <a:spLocks/>
          </p:cNvSpPr>
          <p:nvPr/>
        </p:nvSpPr>
        <p:spPr bwMode="auto">
          <a:xfrm>
            <a:off x="360854" y="5301208"/>
            <a:ext cx="11485848" cy="1325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“I’ve got a little secret that has helped me build a large English vocabulary</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词汇</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作者有一个扩大单词量的秘密</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下文应该想询问大家是否想要尝试一下。选项</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你想尝试一下吗？</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8743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569660"/>
          </a:xfrm>
        </p:spPr>
        <p:txBody>
          <a:bodyPr/>
          <a:lstStyle/>
          <a:p>
            <a:pPr indent="609600" hangingPunct="0">
              <a:lnSpc>
                <a:spcPct val="120000"/>
              </a:lnSpc>
              <a:spcAft>
                <a:spcPts val="0"/>
              </a:spcAft>
              <a:tabLst>
                <a:tab pos="4222115" algn="l"/>
                <a:tab pos="6862445" algn="l"/>
                <a:tab pos="7377430" algn="l"/>
                <a:tab pos="9617710"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 you start, you will need to have two things ready</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First, you should prepare a notebook</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smtClean="0">
                <a:solidFill>
                  <a:schemeClr val="bg1"/>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 it should match your level</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Personally, I like to use newspaper articles to learn English after school</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I read, I underline</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画线</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useful words and phrases</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how do I know I’ve collected “enough” words and expressions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I can, I know I have done a good job</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387011"/>
            <a:ext cx="11485848" cy="2677656"/>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many words have your remembered while reading</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then choose a reading material you are interested in</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ask myself if I can retell the main ideas from the material with them</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Would you like to try it</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that, you can copy those words and phrases into your notebook</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just read the words and phrases aloud as often as possible</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may sound boring</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1168173" y="742350"/>
            <a:ext cx="356188" cy="461665"/>
          </a:xfrm>
          <a:prstGeom prst="rect">
            <a:avLst/>
          </a:prstGeom>
        </p:spPr>
        <p:txBody>
          <a:bodyPr wrap="none">
            <a:spAutoFit/>
          </a:bodyPr>
          <a:lstStyle/>
          <a:p>
            <a:pPr>
              <a:lnSpc>
                <a:spcPct val="120000"/>
              </a:lnSpc>
            </a:pPr>
            <a:r>
              <a:rPr lang="en-US" altLang="zh-CN" sz="2000" dirty="0"/>
              <a:t>B</a:t>
            </a:r>
            <a:endParaRPr lang="zh-CN" altLang="en-US" sz="2000" dirty="0"/>
          </a:p>
        </p:txBody>
      </p:sp>
      <p:sp>
        <p:nvSpPr>
          <p:cNvPr id="6" name="内容占位符 2"/>
          <p:cNvSpPr txBox="1">
            <a:spLocks/>
          </p:cNvSpPr>
          <p:nvPr/>
        </p:nvSpPr>
        <p:spPr bwMode="auto">
          <a:xfrm>
            <a:off x="360854" y="5111311"/>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“First, you should prepare a notebook.... Also, it should match your level.”</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前句中有结构词</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first,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后面应该是</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then</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；后句中有代词</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前句中应该有代指内容。选项</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然后选择你感兴趣的阅读材料</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74509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569660"/>
          </a:xfrm>
        </p:spPr>
        <p:txBody>
          <a:bodyPr/>
          <a:lstStyle/>
          <a:p>
            <a:pPr indent="609600" hangingPunct="0">
              <a:lnSpc>
                <a:spcPct val="120000"/>
              </a:lnSpc>
              <a:spcAft>
                <a:spcPts val="0"/>
              </a:spcAft>
              <a:tabLst>
                <a:tab pos="4222115" algn="l"/>
                <a:tab pos="6862445" algn="l"/>
                <a:tab pos="7377430" algn="l"/>
                <a:tab pos="9617710"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 you start, you will need to have two things ready</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First, you should prepare a notebook</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 it should match your level</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Personally, I like to use newspaper articles to learn English after school</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I read, I underline</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画线</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useful words and phrases</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how do I know I’ve collected “enough” words and expressions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I can, I know I have done a good job</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420888"/>
            <a:ext cx="11485848" cy="2642326"/>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many words have your remembered while reading</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then choose a reading material you are interested in</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ask myself if I can retell the main ideas from the material with them</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Would you like to try it</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that, you can copy those words and phrases into your notebook</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just read the words and phrases aloud as often as possible</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may sound boring</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2607646" y="1839631"/>
            <a:ext cx="370614" cy="429413"/>
          </a:xfrm>
          <a:prstGeom prst="rect">
            <a:avLst/>
          </a:prstGeom>
        </p:spPr>
        <p:txBody>
          <a:bodyPr wrap="none">
            <a:spAutoFit/>
          </a:bodyPr>
          <a:lstStyle/>
          <a:p>
            <a:pPr>
              <a:lnSpc>
                <a:spcPct val="120000"/>
              </a:lnSpc>
            </a:pPr>
            <a:r>
              <a:rPr lang="en-US" altLang="zh-CN" sz="2000" dirty="0"/>
              <a:t>C</a:t>
            </a:r>
            <a:endParaRPr lang="zh-CN" altLang="en-US" sz="2000" dirty="0"/>
          </a:p>
        </p:txBody>
      </p:sp>
      <p:sp>
        <p:nvSpPr>
          <p:cNvPr id="6" name="内容占位符 2"/>
          <p:cNvSpPr txBox="1">
            <a:spLocks/>
          </p:cNvSpPr>
          <p:nvPr/>
        </p:nvSpPr>
        <p:spPr bwMode="auto">
          <a:xfrm>
            <a:off x="360854" y="5085184"/>
            <a:ext cx="11485848" cy="1164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20000"/>
              </a:lnSpc>
              <a:spcAft>
                <a:spcPts val="0"/>
              </a:spcAft>
            </a:pP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 I can, I know I have done a good job.”</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如果我能</a:t>
            </a:r>
            <a:r>
              <a:rPr lang="en-US" altLang="zh-CN" sz="20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我知道我已经做得很好了。</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答语中</a:t>
            </a:r>
            <a:r>
              <a:rPr lang="en-US" altLang="zh-CN" sz="20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我能</a:t>
            </a:r>
            <a:r>
              <a:rPr lang="en-US" altLang="zh-CN" sz="20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缺少内容。选项</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我问自己是否可以用它们来复述材料中的主要思想</a:t>
            </a:r>
            <a:r>
              <a:rPr lang="en-US" altLang="zh-CN" sz="20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78536"/>
          </a:xfrm>
        </p:spPr>
        <p:txBody>
          <a:bodyPr/>
          <a:lstStyle/>
          <a:p>
            <a:pPr indent="609600" hangingPunct="0">
              <a:lnSpc>
                <a:spcPct val="120000"/>
              </a:lnSpc>
              <a:spcAft>
                <a:spcPts val="0"/>
              </a:spcAft>
              <a:tabLst>
                <a:tab pos="4222115" algn="l"/>
                <a:tab pos="6862445" algn="l"/>
                <a:tab pos="7377430" algn="l"/>
                <a:tab pos="9617710" algn="l"/>
              </a:tabLst>
            </a:pP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you can go over everything you’ve written down</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you go through the list in your notebook, think about how the main ideas in the material are connected</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However, if you don’t go over your notes, you’ll forget them soon</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Also, if you aren’t able to use them in daily conversation or writing, it will be meaningless</a:t>
            </a:r>
            <a:r>
              <a:rPr lang="en-US" altLang="zh-CN" sz="22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438306"/>
            <a:ext cx="11485848" cy="2897332"/>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many words have your remembered while reading</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then choose a reading material you are interested in</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ask myself if I can retell the main ideas from the material with them</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Would you like to try it</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that, you can copy those words and phrases into your notebook</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just read the words and phrases aloud as often as possible</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may sound boring</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327487" y="751059"/>
            <a:ext cx="372218" cy="498598"/>
          </a:xfrm>
          <a:prstGeom prst="rect">
            <a:avLst/>
          </a:prstGeom>
        </p:spPr>
        <p:txBody>
          <a:bodyPr wrap="none">
            <a:spAutoFit/>
          </a:bodyPr>
          <a:lstStyle/>
          <a:p>
            <a:pPr>
              <a:lnSpc>
                <a:spcPct val="120000"/>
              </a:lnSpc>
            </a:pPr>
            <a:r>
              <a:rPr lang="en-US" altLang="zh-CN" sz="2200" dirty="0"/>
              <a:t>E</a:t>
            </a:r>
            <a:endParaRPr lang="zh-CN" altLang="en-US" sz="2200" dirty="0"/>
          </a:p>
        </p:txBody>
      </p:sp>
      <p:sp>
        <p:nvSpPr>
          <p:cNvPr id="6" name="内容占位符 1"/>
          <p:cNvSpPr txBox="1">
            <a:spLocks/>
          </p:cNvSpPr>
          <p:nvPr/>
        </p:nvSpPr>
        <p:spPr bwMode="auto">
          <a:xfrm>
            <a:off x="360854" y="5387055"/>
            <a:ext cx="11485848" cy="1272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“Then you can go over everything you’ve written down.”</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前文中应该出现笔记的具体内容。选项</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2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在那之后</a:t>
            </a:r>
            <a:r>
              <a:rPr lang="en-US" altLang="zh-CN" sz="22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你可以把这些单词和短语抄写到你的笔记本上</a:t>
            </a:r>
            <a:r>
              <a:rPr lang="en-US" altLang="zh-CN" sz="22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2485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1569660"/>
          </a:xfrm>
        </p:spPr>
        <p:txBody>
          <a:bodyPr/>
          <a:lstStyle/>
          <a:p>
            <a:pPr indent="609600" hangingPunct="0">
              <a:lnSpc>
                <a:spcPct val="120000"/>
              </a:lnSpc>
              <a:spcAft>
                <a:spcPts val="0"/>
              </a:spcAft>
              <a:tabLst>
                <a:tab pos="4222115" algn="l"/>
                <a:tab pos="6862445" algn="l"/>
                <a:tab pos="7377430" algn="l"/>
                <a:tab pos="9617710" algn="l"/>
              </a:tabLst>
            </a:pP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you can go over everything you’ve written down</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you go through the list in your notebook, think about how the main ideas in the material are connected</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However, if you don’t go over your notes, you’ll forget them soon</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Also, if you aren’t able to use them in daily conversation or writing, it will be meaningless</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183289"/>
            <a:ext cx="11485848" cy="2642326"/>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many words have your remembered while reading</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then choose a reading material you are interested in</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ask myself if I can retell the main ideas from the material with them</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Would you like to try it</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that, you can copy those words and phrases into your notebook</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just read the words and phrases aloud as often as possible</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4222115" algn="l"/>
                <a:tab pos="6862445" algn="l"/>
                <a:tab pos="7377430" algn="l"/>
                <a:tab pos="961771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may sound boring</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121572" y="979038"/>
            <a:ext cx="383438" cy="429413"/>
          </a:xfrm>
          <a:prstGeom prst="rect">
            <a:avLst/>
          </a:prstGeom>
        </p:spPr>
        <p:txBody>
          <a:bodyPr wrap="none">
            <a:spAutoFit/>
          </a:bodyPr>
          <a:lstStyle/>
          <a:p>
            <a:pPr>
              <a:lnSpc>
                <a:spcPct val="120000"/>
              </a:lnSpc>
            </a:pPr>
            <a:r>
              <a:rPr lang="en-US" altLang="zh-CN" sz="2000" dirty="0"/>
              <a:t>G</a:t>
            </a:r>
            <a:endParaRPr lang="zh-CN" altLang="en-US" sz="2000" dirty="0"/>
          </a:p>
        </p:txBody>
      </p:sp>
      <p:sp>
        <p:nvSpPr>
          <p:cNvPr id="6" name="内容占位符 2"/>
          <p:cNvSpPr txBox="1">
            <a:spLocks/>
          </p:cNvSpPr>
          <p:nvPr/>
        </p:nvSpPr>
        <p:spPr bwMode="auto">
          <a:xfrm>
            <a:off x="360854" y="4797152"/>
            <a:ext cx="1148584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lnSpc>
                <a:spcPct val="120000"/>
              </a:lnSpc>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 you </a:t>
            </a:r>
            <a:r>
              <a:rPr lang="en-US" altLang="zh-CN" sz="2000" b="1" u="wavy" dirty="0" smtClean="0">
                <a:solidFill>
                  <a:srgbClr val="FF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go through</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the list in your notebook, think about how the main ideas in the material </a:t>
            </a:r>
          </a:p>
          <a:p>
            <a:pPr eaLnBrk="1" hangingPunct="0">
              <a:lnSpc>
                <a:spcPct val="120000"/>
              </a:lnSpc>
              <a:spcAft>
                <a:spcPts val="0"/>
              </a:spcAft>
            </a:pPr>
            <a:endPar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are connected.”</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“However, if you don’t go over your notes, you’ll forget them soon.”</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空格前一句说浏览笔记时</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需要思考相关材料的主要内容</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空格后一句说但是不复习</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就会忘记</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中间需要一个和下文构成转折的句子。选项</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这可能听起来很无聊</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3379358" y="5166305"/>
            <a:ext cx="2480359" cy="426335"/>
          </a:xfrm>
          <a:prstGeom prst="rect">
            <a:avLst/>
          </a:prstGeom>
        </p:spPr>
        <p:txBody>
          <a:bodyPr wrap="none">
            <a:spAutoFit/>
          </a:bodyPr>
          <a:lstStyle/>
          <a:p>
            <a:pPr>
              <a:lnSpc>
                <a:spcPct val="120000"/>
              </a:lnSpc>
            </a:pPr>
            <a:r>
              <a:rPr lang="en-US" altLang="zh-CN" sz="2000" dirty="0">
                <a:solidFill>
                  <a:srgbClr val="00AEEF"/>
                </a:solidFill>
              </a:rPr>
              <a:t>go</a:t>
            </a:r>
            <a:r>
              <a:rPr lang="en-US" altLang="zh-CN" sz="2000" dirty="0">
                <a:solidFill>
                  <a:srgbClr val="00AEEF"/>
                </a:solidFill>
                <a:ea typeface="楷体" panose="02010609060101010101" pitchFamily="49" charset="-122"/>
              </a:rPr>
              <a:t> </a:t>
            </a:r>
            <a:r>
              <a:rPr lang="en-US" altLang="zh-CN" sz="2000" dirty="0">
                <a:solidFill>
                  <a:srgbClr val="00AEEF"/>
                </a:solidFill>
              </a:rPr>
              <a:t>through</a:t>
            </a:r>
            <a:r>
              <a:rPr lang="en-US" altLang="zh-CN" sz="2000" dirty="0">
                <a:solidFill>
                  <a:srgbClr val="00AEEF"/>
                </a:solidFill>
                <a:ea typeface="楷体" panose="02010609060101010101" pitchFamily="49" charset="-122"/>
              </a:rPr>
              <a:t> </a:t>
            </a:r>
            <a:r>
              <a:rPr lang="zh-CN" altLang="zh-CN" sz="2000" dirty="0">
                <a:solidFill>
                  <a:srgbClr val="00AEEF"/>
                </a:solidFill>
                <a:ea typeface="楷体" panose="02010609060101010101" pitchFamily="49" charset="-122"/>
                <a:cs typeface="Times New Roman" panose="02020603050405020304" pitchFamily="18" charset="0"/>
              </a:rPr>
              <a:t>仔细查看</a:t>
            </a:r>
            <a:endParaRPr lang="zh-CN" altLang="en-US" sz="2000" dirty="0"/>
          </a:p>
        </p:txBody>
      </p:sp>
      <p:pic>
        <p:nvPicPr>
          <p:cNvPr id="9" name="图片 8"/>
          <p:cNvPicPr>
            <a:picLocks noChangeAspect="1"/>
          </p:cNvPicPr>
          <p:nvPr/>
        </p:nvPicPr>
        <p:blipFill>
          <a:blip r:embed="rId2">
            <a:clrChange>
              <a:clrFrom>
                <a:srgbClr val="FFFFFF"/>
              </a:clrFrom>
              <a:clrTo>
                <a:srgbClr val="FFFFFF">
                  <a:alpha val="0"/>
                </a:srgbClr>
              </a:clrTo>
            </a:clrChange>
          </a:blip>
          <a:stretch>
            <a:fillRect/>
          </a:stretch>
        </p:blipFill>
        <p:spPr>
          <a:xfrm>
            <a:off x="2973004" y="5176781"/>
            <a:ext cx="475591" cy="374528"/>
          </a:xfrm>
          <a:prstGeom prst="rect">
            <a:avLst/>
          </a:prstGeom>
        </p:spPr>
      </p:pic>
    </p:spTree>
    <p:extLst>
      <p:ext uri="{BB962C8B-B14F-4D97-AF65-F5344CB8AC3E}">
        <p14:creationId xmlns:p14="http://schemas.microsoft.com/office/powerpoint/2010/main" val="2522721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p:spPr>
        <p:txBody>
          <a:bodyPr/>
          <a:lstStyle/>
          <a:p>
            <a:pPr lvl="0"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trick has worked well for me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hope it’ll do the same for you on your journey to remembering as many words as you need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13625664"/>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468</TotalTime>
  <Words>915</Words>
  <Application>Microsoft Office PowerPoint</Application>
  <PresentationFormat>自定义</PresentationFormat>
  <Paragraphs>57</Paragraphs>
  <Slides>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448</cp:revision>
  <dcterms:created xsi:type="dcterms:W3CDTF">2020-11-06T05:24:00Z</dcterms:created>
  <dcterms:modified xsi:type="dcterms:W3CDTF">2025-09-17T05:52:36Z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